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33CC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02507-FB2C-4D5C-A17C-10354C8914B0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80DA5-D489-4224-910C-3525F223710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843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80DA5-D489-4224-910C-3525F223710E}" type="slidenum">
              <a:rPr lang="th-TH" smtClean="0"/>
              <a:pPr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42523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80DA5-D489-4224-910C-3525F223710E}" type="slidenum">
              <a:rPr lang="th-TH" smtClean="0"/>
              <a:pPr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283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78148-BC5A-42C6-8D10-2288F0008964}" type="datetimeFigureOut">
              <a:rPr lang="th-TH" smtClean="0"/>
              <a:pPr/>
              <a:t>18/10/68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0D902-A53B-4556-BD7A-E00078A10277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A26CEB0A-E547-4CC1-80C3-17826671BC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1380" y="951111"/>
            <a:ext cx="5617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AngsanaUPC" pitchFamily="18" charset="-34"/>
                <a:cs typeface="AngsanaUPC" pitchFamily="18" charset="-34"/>
              </a:rPr>
              <a:t>การสร้างข้อมูล </a:t>
            </a:r>
            <a:r>
              <a:rPr lang="en-US" sz="2400" b="1" dirty="0">
                <a:latin typeface="AngsanaUPC" pitchFamily="18" charset="-34"/>
                <a:cs typeface="AngsanaUPC" pitchFamily="18" charset="-34"/>
              </a:rPr>
              <a:t>Fiscal Calendar/Year/Period </a:t>
            </a:r>
            <a:r>
              <a:rPr lang="th-TH" sz="2400" b="1" dirty="0">
                <a:latin typeface="AngsanaUPC" pitchFamily="18" charset="-34"/>
                <a:cs typeface="AngsanaUPC" pitchFamily="18" charset="-34"/>
              </a:rPr>
              <a:t>สำหรับ </a:t>
            </a:r>
            <a:r>
              <a:rPr lang="th-TH" sz="2400" b="1" dirty="0" smtClean="0">
                <a:latin typeface="AngsanaUPC" pitchFamily="18" charset="-34"/>
                <a:cs typeface="AngsanaUPC" pitchFamily="18" charset="-34"/>
              </a:rPr>
              <a:t>การเปิด </a:t>
            </a:r>
            <a:r>
              <a:rPr lang="en-US" sz="2400" b="1" dirty="0" smtClean="0">
                <a:latin typeface="AngsanaUPC" pitchFamily="18" charset="-34"/>
                <a:cs typeface="AngsanaUPC" pitchFamily="18" charset="-34"/>
              </a:rPr>
              <a:t>PR</a:t>
            </a:r>
            <a:endParaRPr lang="th-TH" sz="2400" dirty="0">
              <a:latin typeface="AngsanaUPC" pitchFamily="18" charset="-34"/>
              <a:cs typeface="AngsanaUPC" pitchFamily="18" charset="-34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589AB3B-755D-492D-9C9B-94B4F1E1D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267391"/>
              </p:ext>
            </p:extLst>
          </p:nvPr>
        </p:nvGraphicFramePr>
        <p:xfrm>
          <a:off x="971600" y="1991767"/>
          <a:ext cx="7411808" cy="3741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5904">
                  <a:extLst>
                    <a:ext uri="{9D8B030D-6E8A-4147-A177-3AD203B41FA5}">
                      <a16:colId xmlns="" xmlns:a16="http://schemas.microsoft.com/office/drawing/2014/main" val="1371482394"/>
                    </a:ext>
                  </a:extLst>
                </a:gridCol>
                <a:gridCol w="3705904">
                  <a:extLst>
                    <a:ext uri="{9D8B030D-6E8A-4147-A177-3AD203B41FA5}">
                      <a16:colId xmlns="" xmlns:a16="http://schemas.microsoft.com/office/drawing/2014/main" val="3465317202"/>
                    </a:ext>
                  </a:extLst>
                </a:gridCol>
              </a:tblGrid>
              <a:tr h="85236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FAS010 </a:t>
                      </a:r>
                      <a:r>
                        <a:rPr lang="th-TH" sz="2000" b="1" u="none" strike="noStrike" dirty="0">
                          <a:solidFill>
                            <a:srgbClr val="C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การสร้างข้อมูล </a:t>
                      </a:r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Fiscal Calendar/Year/Period </a:t>
                      </a:r>
                      <a:r>
                        <a:rPr lang="th-TH" sz="2000" b="1" u="none" strike="noStrike" dirty="0">
                          <a:solidFill>
                            <a:srgbClr val="C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สำหรับ </a:t>
                      </a:r>
                      <a:r>
                        <a:rPr lang="en-US" sz="2000" b="1" u="none" strike="noStrike" dirty="0" smtClean="0">
                          <a:solidFill>
                            <a:srgbClr val="C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</a:t>
                      </a:r>
                      <a:r>
                        <a:rPr lang="th-TH" sz="2000" b="1" u="none" strike="noStrike" dirty="0" smtClean="0">
                          <a:solidFill>
                            <a:srgbClr val="C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การเปิด</a:t>
                      </a:r>
                      <a:r>
                        <a:rPr lang="th-TH" sz="2000" b="1" u="none" strike="noStrike" baseline="0" dirty="0" smtClean="0">
                          <a:solidFill>
                            <a:srgbClr val="C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2000" b="1" u="none" strike="noStrike" baseline="0" dirty="0" smtClean="0">
                          <a:solidFill>
                            <a:srgbClr val="C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PR</a:t>
                      </a:r>
                      <a:r>
                        <a:rPr lang="th-TH" sz="2000" b="1" u="none" strike="noStrike" dirty="0" smtClean="0">
                          <a:solidFill>
                            <a:srgbClr val="C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2000" b="1" i="0" u="none" strike="noStrike" dirty="0">
                        <a:solidFill>
                          <a:srgbClr val="C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93788566"/>
                  </a:ext>
                </a:extLst>
              </a:tr>
              <a:tr h="789860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กระบวนการ (</a:t>
                      </a:r>
                      <a:r>
                        <a:rPr lang="en-US" sz="2000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Process)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</a:t>
                      </a:r>
                      <a:r>
                        <a:rPr lang="th-TH" sz="2000" u="none" strike="noStrike" dirty="0" smtClean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 </a:t>
                      </a:r>
                      <a:r>
                        <a:rPr lang="en-US" sz="2000" u="none" strike="noStrike" dirty="0" smtClean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PR </a:t>
                      </a:r>
                      <a:r>
                        <a:rPr lang="th-TH" sz="2000" u="none" strike="noStrike" dirty="0" smtClean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ใน</a:t>
                      </a:r>
                      <a:r>
                        <a:rPr lang="th-TH" sz="2000" u="none" strike="noStrike" dirty="0" smtClean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หน่วยงาน</a:t>
                      </a:r>
                      <a:r>
                        <a:rPr lang="th-TH" sz="2000" u="none" strike="noStrike" baseline="0" dirty="0" smtClean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568776913"/>
                  </a:ext>
                </a:extLst>
              </a:tr>
              <a:tr h="524816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ข้อมูลที่ต้องใช้ (</a:t>
                      </a:r>
                      <a:r>
                        <a:rPr lang="en-US" sz="2000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Input)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เอกสาร</a:t>
                      </a:r>
                      <a:r>
                        <a:rPr lang="th-TH" sz="20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/ </a:t>
                      </a:r>
                      <a:r>
                        <a:rPr lang="th-TH" sz="20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ตัวอย่าง / ใบเสนอราคา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220554461"/>
                  </a:ext>
                </a:extLst>
              </a:tr>
              <a:tr h="524816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ขั้นตอนย่อย (</a:t>
                      </a:r>
                      <a:r>
                        <a:rPr lang="en-US" sz="2000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Sub Process)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การสั่งซื้อของวิศวกรรม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749088920"/>
                  </a:ext>
                </a:extLst>
              </a:tr>
              <a:tr h="524816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ความเสี่ยง (</a:t>
                      </a:r>
                      <a:r>
                        <a:rPr lang="en-US" sz="2000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Risk)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ของอาจเข้าไม่ตรงตามกำหนด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672853554"/>
                  </a:ext>
                </a:extLst>
              </a:tr>
              <a:tr h="524816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 จุดควบคุม (</a:t>
                      </a:r>
                      <a:r>
                        <a:rPr lang="en-US" sz="2000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Control Point)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 dirty="0" smtClean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คอยตรวจสอบ  / </a:t>
                      </a:r>
                      <a:r>
                        <a:rPr lang="th-TH" sz="2000" u="none" strike="noStrike" baseline="0" dirty="0" smtClean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ส่งหัวหน้าอนุมัติ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3151553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980728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9.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ไปที่ไอคอนรูปกระดาษ        คลิกลูกศรชี้ลง      ด้านข้าง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| </a:t>
            </a:r>
            <a:endParaRPr lang="th-TH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เลือก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New  Line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เพิ่มรายการขอซื้อ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1026" name="AutoShape 2"/>
          <p:cNvSpPr>
            <a:spLocks noChangeArrowheads="1"/>
          </p:cNvSpPr>
          <p:nvPr/>
        </p:nvSpPr>
        <p:spPr bwMode="auto">
          <a:xfrm rot="10800000">
            <a:off x="5691222" y="1197340"/>
            <a:ext cx="144000" cy="144000"/>
          </a:xfrm>
          <a:prstGeom prst="triangle">
            <a:avLst>
              <a:gd name="adj" fmla="val 50000"/>
            </a:avLst>
          </a:prstGeom>
          <a:solidFill>
            <a:srgbClr val="548DD4"/>
          </a:solidFill>
          <a:ln w="127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8957" y="1139400"/>
            <a:ext cx="216000" cy="24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 t="2663" b="5030"/>
          <a:stretch>
            <a:fillRect/>
          </a:stretch>
        </p:blipFill>
        <p:spPr bwMode="auto">
          <a:xfrm>
            <a:off x="1691680" y="2276872"/>
            <a:ext cx="5731510" cy="2971800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Flowchart: Process 5"/>
          <p:cNvSpPr>
            <a:spLocks/>
          </p:cNvSpPr>
          <p:nvPr/>
        </p:nvSpPr>
        <p:spPr>
          <a:xfrm>
            <a:off x="1713454" y="2359767"/>
            <a:ext cx="666000" cy="3384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411760" y="1944128"/>
            <a:ext cx="1296144" cy="72008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65000"/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836792"/>
            <a:ext cx="6336704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Part/Rev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ใส่รหัสสินค้า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 | -</a:t>
            </a:r>
            <a:r>
              <a:rPr lang="en-US" dirty="0" err="1" smtClean="0">
                <a:latin typeface="AngsanaUPC" pitchFamily="18" charset="-34"/>
                <a:cs typeface="AngsanaUPC" pitchFamily="18" charset="-34"/>
              </a:rPr>
              <a:t>Qur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 Qty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ใส่จำนวนที่สั่งซื้อ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3" name="Picture 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720383"/>
            <a:ext cx="5731510" cy="2647526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71600" y="4653336"/>
            <a:ext cx="59766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          -Due Date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ใส่วันที่ต้องการของเข้า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-Request Date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วันที่เปิด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PR |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-เสร็จแล้วกด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Save </a:t>
            </a:r>
          </a:p>
          <a:p>
            <a:r>
              <a:rPr lang="en-US" dirty="0" smtClean="0">
                <a:solidFill>
                  <a:srgbClr val="FF0000"/>
                </a:solidFill>
                <a:latin typeface="AngsanaUPC" pitchFamily="18" charset="-34"/>
                <a:cs typeface="AngsanaUPC" pitchFamily="18" charset="-34"/>
              </a:rPr>
              <a:t>***</a:t>
            </a:r>
            <a:r>
              <a:rPr lang="th-TH" dirty="0" smtClean="0">
                <a:solidFill>
                  <a:srgbClr val="FF0000"/>
                </a:solidFill>
                <a:latin typeface="AngsanaUPC" pitchFamily="18" charset="-34"/>
                <a:cs typeface="AngsanaUPC" pitchFamily="18" charset="-34"/>
              </a:rPr>
              <a:t>ถ้าต้องการเพิ่มสินค้า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กลับไปเริ่มทำตั้งแต่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New Line</a:t>
            </a: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37776" y="5194566"/>
            <a:ext cx="216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owchart: Process 5"/>
          <p:cNvSpPr>
            <a:spLocks/>
          </p:cNvSpPr>
          <p:nvPr/>
        </p:nvSpPr>
        <p:spPr>
          <a:xfrm>
            <a:off x="2595046" y="2828634"/>
            <a:ext cx="1440000" cy="1152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Flowchart: Process 6"/>
          <p:cNvSpPr>
            <a:spLocks/>
          </p:cNvSpPr>
          <p:nvPr/>
        </p:nvSpPr>
        <p:spPr>
          <a:xfrm>
            <a:off x="4572000" y="2821660"/>
            <a:ext cx="792088" cy="1116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Flowchart: Process 7"/>
          <p:cNvSpPr>
            <a:spLocks/>
          </p:cNvSpPr>
          <p:nvPr/>
        </p:nvSpPr>
        <p:spPr>
          <a:xfrm>
            <a:off x="2880273" y="3279374"/>
            <a:ext cx="813600" cy="108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Flowchart: Process 8"/>
          <p:cNvSpPr>
            <a:spLocks/>
          </p:cNvSpPr>
          <p:nvPr/>
        </p:nvSpPr>
        <p:spPr>
          <a:xfrm>
            <a:off x="2777410" y="3387847"/>
            <a:ext cx="918000" cy="1116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0" name="Curved Connector 9"/>
          <p:cNvCxnSpPr/>
          <p:nvPr/>
        </p:nvCxnSpPr>
        <p:spPr>
          <a:xfrm rot="16200000" flipH="1">
            <a:off x="1325429" y="1635011"/>
            <a:ext cx="1539464" cy="950978"/>
          </a:xfrm>
          <a:prstGeom prst="curvedConnector3">
            <a:avLst>
              <a:gd name="adj1" fmla="val 99646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H="1" flipV="1">
            <a:off x="1738317" y="3620013"/>
            <a:ext cx="1408261" cy="781455"/>
          </a:xfrm>
          <a:prstGeom prst="curvedConnector3">
            <a:avLst>
              <a:gd name="adj1" fmla="val 99933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1208172" y="3655298"/>
            <a:ext cx="1728192" cy="1296144"/>
          </a:xfrm>
          <a:prstGeom prst="curvedConnector3">
            <a:avLst>
              <a:gd name="adj1" fmla="val 99938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067944" y="1268760"/>
            <a:ext cx="504056" cy="1512168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980728"/>
            <a:ext cx="6336704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10.ขั้นตอนระบุรายละเอียดสินค้า / รายละเอียด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SV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-เลือก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Comments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ในส่วนของ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Lines </a:t>
            </a:r>
            <a:r>
              <a:rPr lang="th-TH" dirty="0" smtClean="0">
                <a:solidFill>
                  <a:srgbClr val="FF0000"/>
                </a:solidFill>
                <a:latin typeface="AngsanaUPC" pitchFamily="18" charset="-34"/>
                <a:cs typeface="AngsanaUPC" pitchFamily="18" charset="-34"/>
              </a:rPr>
              <a:t>(บรรทัดล่าง)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210544"/>
            <a:ext cx="4752975" cy="2514600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5558176"/>
            <a:ext cx="216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lowchart: Process 4"/>
          <p:cNvSpPr>
            <a:spLocks/>
          </p:cNvSpPr>
          <p:nvPr/>
        </p:nvSpPr>
        <p:spPr>
          <a:xfrm>
            <a:off x="4013974" y="2463206"/>
            <a:ext cx="648072" cy="216024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899592" y="5013176"/>
            <a:ext cx="63367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-แล้วใส่รายละเอียดของสินค้า 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-เสร็จแล้วกด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Save </a:t>
            </a: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54096" y="1848592"/>
            <a:ext cx="1746230" cy="654386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Process 10"/>
          <p:cNvSpPr>
            <a:spLocks/>
          </p:cNvSpPr>
          <p:nvPr/>
        </p:nvSpPr>
        <p:spPr>
          <a:xfrm>
            <a:off x="3370032" y="2781066"/>
            <a:ext cx="2282088" cy="1229678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857456" y="3199330"/>
            <a:ext cx="809504" cy="1872206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769917"/>
            <a:ext cx="6264696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11. ขั้นตอนการแนบไฟล์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/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รูปภาพ</a:t>
            </a:r>
          </a:p>
          <a:p>
            <a:endParaRPr lang="th-TH" dirty="0" smtClean="0">
              <a:latin typeface="AngsanaUPC" pitchFamily="18" charset="-34"/>
              <a:cs typeface="AngsanaUPC" pitchFamily="18" charset="-34"/>
            </a:endParaRPr>
          </a:p>
          <a:p>
            <a:endParaRPr lang="th-TH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-กดคลิกที่แถมเครื่อง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มือด้านบน รูป       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Attachments</a:t>
            </a:r>
          </a:p>
          <a:p>
            <a:endParaRPr lang="th-TH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New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ด้านล่าง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1916832"/>
            <a:ext cx="4686793" cy="3600000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3011942"/>
            <a:ext cx="2286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lowchart: Process 4"/>
          <p:cNvSpPr>
            <a:spLocks/>
          </p:cNvSpPr>
          <p:nvPr/>
        </p:nvSpPr>
        <p:spPr>
          <a:xfrm>
            <a:off x="4036652" y="2042056"/>
            <a:ext cx="126000" cy="1224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Flowchart: Process 5"/>
          <p:cNvSpPr>
            <a:spLocks/>
          </p:cNvSpPr>
          <p:nvPr/>
        </p:nvSpPr>
        <p:spPr>
          <a:xfrm>
            <a:off x="4393560" y="5379480"/>
            <a:ext cx="522000" cy="1224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43808" y="2178194"/>
            <a:ext cx="1152128" cy="962774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43808" y="4494987"/>
            <a:ext cx="1671424" cy="845046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 cstate="print"/>
          <a:srcRect l="11465" t="8901" r="23889" b="40052"/>
          <a:stretch>
            <a:fillRect/>
          </a:stretch>
        </p:blipFill>
        <p:spPr bwMode="auto">
          <a:xfrm>
            <a:off x="4499942" y="758205"/>
            <a:ext cx="3600450" cy="1590675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9552" y="836712"/>
            <a:ext cx="3600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-Doc Type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เลือก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PR Document</a:t>
            </a: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690" y="2564904"/>
            <a:ext cx="5731510" cy="3550285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660232" y="2636912"/>
            <a:ext cx="216024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-File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Browse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เพื่อไปหารูป / ไฟล์งาน ที่เราต้องการแนบใน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PR |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 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Open</a:t>
            </a:r>
          </a:p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-Title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ชื่อเรื่อง / ระบุสิ่งที่เราแนบ 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-แล้วกด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OK </a:t>
            </a: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6" name="Flowchart: Process 5"/>
          <p:cNvSpPr>
            <a:spLocks/>
          </p:cNvSpPr>
          <p:nvPr/>
        </p:nvSpPr>
        <p:spPr>
          <a:xfrm>
            <a:off x="5354040" y="1675688"/>
            <a:ext cx="1198800" cy="630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Flowchart: Process 6"/>
          <p:cNvSpPr>
            <a:spLocks/>
          </p:cNvSpPr>
          <p:nvPr/>
        </p:nvSpPr>
        <p:spPr>
          <a:xfrm>
            <a:off x="5410416" y="3969896"/>
            <a:ext cx="601200" cy="1584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Flowchart: Process 7"/>
          <p:cNvSpPr>
            <a:spLocks/>
          </p:cNvSpPr>
          <p:nvPr/>
        </p:nvSpPr>
        <p:spPr>
          <a:xfrm>
            <a:off x="2827064" y="4123960"/>
            <a:ext cx="1440000" cy="1512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Flowchart: Process 8"/>
          <p:cNvSpPr>
            <a:spLocks/>
          </p:cNvSpPr>
          <p:nvPr/>
        </p:nvSpPr>
        <p:spPr>
          <a:xfrm>
            <a:off x="5302693" y="4310190"/>
            <a:ext cx="468000" cy="1368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61060" y="1251508"/>
            <a:ext cx="2448272" cy="504056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868144" y="2924944"/>
            <a:ext cx="792088" cy="1008112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0800000">
            <a:off x="2915816" y="4318496"/>
            <a:ext cx="3672408" cy="694680"/>
          </a:xfrm>
          <a:prstGeom prst="curvedConnector3">
            <a:avLst>
              <a:gd name="adj1" fmla="val 100144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5580112" y="4471020"/>
            <a:ext cx="1080120" cy="1406252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70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16216" y="620688"/>
            <a:ext cx="2304256" cy="25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-จะขึ้นช่อง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New Filename :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 คือช่องชื่อของไฟล์ 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-แล้วกด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OK |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เสร็จแล้วกด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Save </a:t>
            </a: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3" name="Picture 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668152"/>
            <a:ext cx="5731510" cy="2184784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11560" y="2994039"/>
            <a:ext cx="7920880" cy="28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12.การใส่หมายเหตุ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ไปที่แถบเลือก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Requisition Entry 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เลือกแถบ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Comments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ใส่หมายเหตุ 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เช่น ใช้งานทำอะไร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,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 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ที่ไหน, อาคาร, 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เลขใบแจ้ง, ช่างอะไร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 เสร็จแล้วกด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Save </a:t>
            </a: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5" name="Picture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4017987"/>
            <a:ext cx="5076825" cy="2219325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24844" y="2477130"/>
            <a:ext cx="2095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776" y="5282529"/>
            <a:ext cx="2095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owchart: Process 7"/>
          <p:cNvSpPr>
            <a:spLocks/>
          </p:cNvSpPr>
          <p:nvPr/>
        </p:nvSpPr>
        <p:spPr>
          <a:xfrm>
            <a:off x="1941572" y="2090521"/>
            <a:ext cx="4014000" cy="216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Flowchart: Process 8"/>
          <p:cNvSpPr>
            <a:spLocks/>
          </p:cNvSpPr>
          <p:nvPr/>
        </p:nvSpPr>
        <p:spPr>
          <a:xfrm>
            <a:off x="4708887" y="2395487"/>
            <a:ext cx="594000" cy="1728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Flowchart: Process 9"/>
          <p:cNvSpPr>
            <a:spLocks/>
          </p:cNvSpPr>
          <p:nvPr/>
        </p:nvSpPr>
        <p:spPr>
          <a:xfrm>
            <a:off x="5478431" y="4021628"/>
            <a:ext cx="954000" cy="2376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Flowchart: Process 10"/>
          <p:cNvSpPr>
            <a:spLocks/>
          </p:cNvSpPr>
          <p:nvPr/>
        </p:nvSpPr>
        <p:spPr>
          <a:xfrm>
            <a:off x="6575573" y="4445579"/>
            <a:ext cx="648000" cy="2196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Curved Connector 11"/>
          <p:cNvCxnSpPr/>
          <p:nvPr/>
        </p:nvCxnSpPr>
        <p:spPr>
          <a:xfrm rot="10800000" flipV="1">
            <a:off x="2195736" y="880254"/>
            <a:ext cx="4320480" cy="1152128"/>
          </a:xfrm>
          <a:prstGeom prst="curvedConnector3">
            <a:avLst>
              <a:gd name="adj1" fmla="val 100055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148064" y="2204864"/>
            <a:ext cx="1368152" cy="288032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48064" y="3414486"/>
            <a:ext cx="432048" cy="576064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>
            <a:off x="4153904" y="3673490"/>
            <a:ext cx="2722352" cy="691614"/>
          </a:xfrm>
          <a:prstGeom prst="curvedConnector3">
            <a:avLst>
              <a:gd name="adj1" fmla="val 99583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9952" y="2852936"/>
            <a:ext cx="403244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13.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การส่งอนุมัติ เลือกไอคอน        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Dispatch Requisition </a:t>
            </a:r>
            <a:endParaRPr lang="th-TH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บนแถมเครื่องมือ (ด้านบน)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-ช่อง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Name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ขึ้นชื่อผู้เปิด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PR</a:t>
            </a: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7040" y="2981712"/>
            <a:ext cx="238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548680"/>
            <a:ext cx="5731510" cy="1944849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2564904"/>
            <a:ext cx="2880000" cy="388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owchart: Process 6"/>
          <p:cNvSpPr>
            <a:spLocks/>
          </p:cNvSpPr>
          <p:nvPr/>
        </p:nvSpPr>
        <p:spPr>
          <a:xfrm>
            <a:off x="3189053" y="701573"/>
            <a:ext cx="144000" cy="144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Flowchart: Process 8"/>
          <p:cNvSpPr>
            <a:spLocks/>
          </p:cNvSpPr>
          <p:nvPr/>
        </p:nvSpPr>
        <p:spPr>
          <a:xfrm>
            <a:off x="1411670" y="2961043"/>
            <a:ext cx="360040" cy="144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62494" y="873288"/>
            <a:ext cx="3369746" cy="2051656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763688" y="3126338"/>
            <a:ext cx="2376264" cy="1296144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 cstate="print"/>
          <a:srcRect l="36381" t="48465" r="36579" b="22312"/>
          <a:stretch>
            <a:fillRect/>
          </a:stretch>
        </p:blipFill>
        <p:spPr bwMode="auto">
          <a:xfrm>
            <a:off x="4788024" y="692696"/>
            <a:ext cx="2876550" cy="1743075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4" cstate="print"/>
          <a:srcRect l="36361" t="48415" r="36516" b="17816"/>
          <a:stretch>
            <a:fillRect/>
          </a:stretch>
        </p:blipFill>
        <p:spPr bwMode="auto">
          <a:xfrm>
            <a:off x="4788024" y="2924944"/>
            <a:ext cx="2876550" cy="2019300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43608" y="902325"/>
            <a:ext cx="40324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th-TH" dirty="0" smtClean="0">
                <a:solidFill>
                  <a:srgbClr val="FFFF00"/>
                </a:solidFill>
                <a:latin typeface="AngsanaUPC" pitchFamily="18" charset="-34"/>
                <a:cs typeface="AngsanaUPC" pitchFamily="18" charset="-34"/>
              </a:rPr>
              <a:t>ดูในส่วน </a:t>
            </a:r>
            <a:r>
              <a:rPr lang="en-US" dirty="0" smtClean="0">
                <a:solidFill>
                  <a:srgbClr val="FFFF00"/>
                </a:solidFill>
                <a:latin typeface="AngsanaUPC" pitchFamily="18" charset="-34"/>
                <a:cs typeface="AngsanaUPC" pitchFamily="18" charset="-34"/>
              </a:rPr>
              <a:t>Reply 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FFFF00"/>
                </a:solidFill>
                <a:latin typeface="AngsanaUPC" pitchFamily="18" charset="-34"/>
                <a:cs typeface="AngsanaUPC" pitchFamily="18" charset="-34"/>
              </a:rPr>
              <a:t>Action : </a:t>
            </a:r>
            <a:r>
              <a:rPr lang="th-TH" dirty="0" smtClean="0">
                <a:solidFill>
                  <a:srgbClr val="FFFF00"/>
                </a:solidFill>
                <a:latin typeface="AngsanaUPC" pitchFamily="18" charset="-34"/>
                <a:cs typeface="AngsanaUPC" pitchFamily="18" charset="-34"/>
              </a:rPr>
              <a:t>เลือกตำแหน่งผู้อนุมัติ  </a:t>
            </a:r>
            <a:endParaRPr lang="en-US" dirty="0" smtClean="0">
              <a:solidFill>
                <a:srgbClr val="FFFF00"/>
              </a:solidFill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solidFill>
                <a:srgbClr val="FFFF00"/>
              </a:solidFill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solidFill>
                <a:srgbClr val="FFFF00"/>
              </a:solidFill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solidFill>
                <a:srgbClr val="FFFF00"/>
              </a:solidFill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solidFill>
                <a:srgbClr val="FFFF00"/>
              </a:solidFill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solidFill>
                  <a:srgbClr val="FFFF00"/>
                </a:solidFill>
                <a:latin typeface="AngsanaUPC" pitchFamily="18" charset="-34"/>
                <a:cs typeface="AngsanaUPC" pitchFamily="18" charset="-34"/>
              </a:rPr>
              <a:t> </a:t>
            </a:r>
            <a:endParaRPr lang="en-US" dirty="0" smtClean="0">
              <a:solidFill>
                <a:srgbClr val="FFFF00"/>
              </a:solidFill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solidFill>
                <a:srgbClr val="FFFF00"/>
              </a:solidFill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solidFill>
                <a:srgbClr val="FFFF00"/>
              </a:solidFill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solidFill>
                <a:srgbClr val="FFFF00"/>
              </a:solidFill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solidFill>
                <a:srgbClr val="FFFF00"/>
              </a:solidFill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solidFill>
                <a:srgbClr val="FFFF00"/>
              </a:solidFill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3212976"/>
            <a:ext cx="403244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-Dispatcher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เลือกชื่อผู้อนุมัติ 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OK </a:t>
            </a:r>
            <a:endParaRPr lang="th-TH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-เสร็จแล้วกด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Save </a:t>
            </a: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 </a:t>
            </a:r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6" name="Picture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15215" y="4227562"/>
            <a:ext cx="2095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owchart: Process 6"/>
          <p:cNvSpPr>
            <a:spLocks/>
          </p:cNvSpPr>
          <p:nvPr/>
        </p:nvSpPr>
        <p:spPr>
          <a:xfrm>
            <a:off x="4819922" y="724784"/>
            <a:ext cx="360040" cy="144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Flowchart: Process 7"/>
          <p:cNvSpPr>
            <a:spLocks/>
          </p:cNvSpPr>
          <p:nvPr/>
        </p:nvSpPr>
        <p:spPr>
          <a:xfrm>
            <a:off x="5280047" y="1120733"/>
            <a:ext cx="414000" cy="144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Flowchart: Process 8"/>
          <p:cNvSpPr>
            <a:spLocks/>
          </p:cNvSpPr>
          <p:nvPr/>
        </p:nvSpPr>
        <p:spPr>
          <a:xfrm>
            <a:off x="5103943" y="3537107"/>
            <a:ext cx="576000" cy="144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Flowchart: Process 9"/>
          <p:cNvSpPr>
            <a:spLocks/>
          </p:cNvSpPr>
          <p:nvPr/>
        </p:nvSpPr>
        <p:spPr>
          <a:xfrm>
            <a:off x="6404288" y="4728965"/>
            <a:ext cx="594000" cy="180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771800" y="812859"/>
            <a:ext cx="1976469" cy="383893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39952" y="1188802"/>
            <a:ext cx="1096471" cy="36799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132001" y="3501008"/>
            <a:ext cx="936104" cy="103812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15777" y="3925105"/>
            <a:ext cx="4248472" cy="879998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9512" y="1556792"/>
            <a:ext cx="6336704" cy="18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 smtClean="0">
                <a:ln w="11430"/>
                <a:solidFill>
                  <a:srgbClr val="FF0000"/>
                </a:solidFill>
                <a:effectLst>
                  <a:glow rad="101600">
                    <a:srgbClr val="FFFF00">
                      <a:alpha val="40000"/>
                    </a:srgb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ngsanaUPC" pitchFamily="18" charset="-34"/>
                <a:ea typeface="+mj-ea"/>
                <a:cs typeface="AngsanaUPC" pitchFamily="18" charset="-34"/>
              </a:rPr>
              <a:t>END….</a:t>
            </a:r>
            <a:endParaRPr kumimoji="0" lang="th-TH" sz="13800" b="1" i="0" u="none" strike="noStrike" kern="1200" cap="none" spc="0" normalizeH="0" baseline="0" noProof="0" dirty="0">
              <a:ln w="11430"/>
              <a:solidFill>
                <a:srgbClr val="FF0000"/>
              </a:solidFill>
              <a:effectLst>
                <a:glow rad="101600">
                  <a:srgbClr val="FFFF00">
                    <a:alpha val="40000"/>
                  </a:srgb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AngsanaUPC" pitchFamily="18" charset="-34"/>
              <a:ea typeface="+mj-ea"/>
              <a:cs typeface="AngsanaUPC" pitchFamily="18" charset="-34"/>
            </a:endParaRPr>
          </a:p>
        </p:txBody>
      </p:sp>
      <p:pic>
        <p:nvPicPr>
          <p:cNvPr id="1026" name="Picture 2" descr="D:\รูปไม่มีพื้นหลัง\png-clipart-cartoon-drawing-woman-comics-photography-thumbnail-removebg-pre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628800"/>
            <a:ext cx="3314700" cy="4057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" dur="1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" dur="400" decel="5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3568" y="1556792"/>
            <a:ext cx="7920880" cy="18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6000" b="1" i="0" u="none" strike="noStrike" kern="1200" cap="none" spc="0" normalizeH="0" baseline="0" noProof="0" dirty="0" smtClean="0">
                <a:ln w="11430"/>
                <a:solidFill>
                  <a:srgbClr val="FF0000"/>
                </a:solidFill>
                <a:effectLst>
                  <a:glow rad="101600">
                    <a:srgbClr val="FFFF00">
                      <a:alpha val="40000"/>
                    </a:srgb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ngsanaUPC" pitchFamily="18" charset="-34"/>
                <a:ea typeface="+mj-ea"/>
                <a:cs typeface="AngsanaUPC" pitchFamily="18" charset="-34"/>
              </a:rPr>
              <a:t>คู่มือการเปิด </a:t>
            </a:r>
            <a:r>
              <a:rPr lang="th-TH" sz="6000" b="1" dirty="0" smtClean="0">
                <a:ln w="11430"/>
                <a:solidFill>
                  <a:srgbClr val="FF0000"/>
                </a:solidFill>
                <a:effectLst>
                  <a:glow rad="101600">
                    <a:srgbClr val="FFFF00">
                      <a:alpha val="40000"/>
                    </a:srgb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ngsanaUPC" pitchFamily="18" charset="-34"/>
                <a:ea typeface="+mj-ea"/>
                <a:cs typeface="AngsanaUPC" pitchFamily="18" charset="-34"/>
              </a:rPr>
              <a:t> </a:t>
            </a:r>
            <a:r>
              <a:rPr lang="en-US" sz="6000" b="1" dirty="0" smtClean="0">
                <a:ln w="11430"/>
                <a:solidFill>
                  <a:srgbClr val="FF0000"/>
                </a:solidFill>
                <a:effectLst>
                  <a:glow rad="101600">
                    <a:srgbClr val="FFFF00">
                      <a:alpha val="40000"/>
                    </a:srgb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ngsanaUPC" pitchFamily="18" charset="-34"/>
                <a:ea typeface="+mj-ea"/>
                <a:cs typeface="AngsanaUPC" pitchFamily="18" charset="-34"/>
              </a:rPr>
              <a:t>PR</a:t>
            </a:r>
            <a:r>
              <a:rPr lang="th-TH" sz="6000" b="1" dirty="0" smtClean="0">
                <a:ln w="11430"/>
                <a:solidFill>
                  <a:srgbClr val="FF0000"/>
                </a:solidFill>
                <a:effectLst>
                  <a:glow rad="101600">
                    <a:srgbClr val="FFFF00">
                      <a:alpha val="40000"/>
                    </a:srgb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ngsanaUPC" pitchFamily="18" charset="-34"/>
                <a:ea typeface="+mj-ea"/>
                <a:cs typeface="AngsanaUPC" pitchFamily="18" charset="-34"/>
              </a:rPr>
              <a:t> ใบขอซื้อ </a:t>
            </a:r>
            <a:r>
              <a:rPr kumimoji="0" lang="th-TH" sz="6000" b="1" i="0" u="none" strike="noStrike" kern="1200" cap="none" spc="0" normalizeH="0" baseline="0" noProof="0" dirty="0" smtClean="0">
                <a:ln w="11430"/>
                <a:solidFill>
                  <a:srgbClr val="FF0000"/>
                </a:solidFill>
                <a:effectLst>
                  <a:glow rad="101600">
                    <a:srgbClr val="FFFF00">
                      <a:alpha val="40000"/>
                    </a:srgb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ngsanaUPC" pitchFamily="18" charset="-34"/>
                <a:ea typeface="+mj-ea"/>
                <a:cs typeface="AngsanaUPC" pitchFamily="18" charset="-34"/>
              </a:rPr>
              <a:t/>
            </a:r>
            <a:br>
              <a:rPr kumimoji="0" lang="th-TH" sz="6000" b="1" i="0" u="none" strike="noStrike" kern="1200" cap="none" spc="0" normalizeH="0" baseline="0" noProof="0" dirty="0" smtClean="0">
                <a:ln w="11430"/>
                <a:solidFill>
                  <a:srgbClr val="FF0000"/>
                </a:solidFill>
                <a:effectLst>
                  <a:glow rad="101600">
                    <a:srgbClr val="FFFF00">
                      <a:alpha val="40000"/>
                    </a:srgb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ngsanaUPC" pitchFamily="18" charset="-34"/>
                <a:ea typeface="+mj-ea"/>
                <a:cs typeface="AngsanaUPC" pitchFamily="18" charset="-34"/>
              </a:rPr>
            </a:br>
            <a:r>
              <a:rPr kumimoji="0" lang="th-TH" sz="6000" b="1" i="0" u="none" strike="noStrike" kern="1200" cap="none" spc="0" normalizeH="0" baseline="0" noProof="0" dirty="0" smtClean="0">
                <a:ln w="11430"/>
                <a:solidFill>
                  <a:srgbClr val="FF0000"/>
                </a:solidFill>
                <a:effectLst>
                  <a:glow rad="101600">
                    <a:srgbClr val="FFFF00">
                      <a:alpha val="40000"/>
                    </a:srgb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ngsanaUPC" pitchFamily="18" charset="-34"/>
                <a:ea typeface="+mj-ea"/>
                <a:cs typeface="AngsanaUPC" pitchFamily="18" charset="-34"/>
              </a:rPr>
              <a:t> ระบบ </a:t>
            </a:r>
            <a:r>
              <a:rPr kumimoji="0" lang="en-US" sz="6000" b="1" i="0" u="none" strike="noStrike" kern="1200" cap="none" spc="0" normalizeH="0" baseline="0" noProof="0" dirty="0" err="1" smtClean="0">
                <a:ln w="11430"/>
                <a:solidFill>
                  <a:srgbClr val="FF0000"/>
                </a:solidFill>
                <a:effectLst>
                  <a:glow rad="101600">
                    <a:srgbClr val="FFFF00">
                      <a:alpha val="40000"/>
                    </a:srgb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ngsanaUPC" pitchFamily="18" charset="-34"/>
                <a:ea typeface="+mj-ea"/>
                <a:cs typeface="AngsanaUPC" pitchFamily="18" charset="-34"/>
              </a:rPr>
              <a:t>Epicor</a:t>
            </a:r>
            <a:r>
              <a:rPr kumimoji="0" lang="en-US" sz="6000" b="1" i="0" u="none" strike="noStrike" kern="1200" cap="none" spc="0" normalizeH="0" baseline="0" noProof="0" dirty="0" smtClean="0">
                <a:ln w="11430"/>
                <a:solidFill>
                  <a:srgbClr val="FF0000"/>
                </a:solidFill>
                <a:effectLst>
                  <a:glow rad="101600">
                    <a:srgbClr val="FFFF00">
                      <a:alpha val="40000"/>
                    </a:srgb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ngsanaUPC" pitchFamily="18" charset="-34"/>
                <a:ea typeface="+mj-ea"/>
                <a:cs typeface="AngsanaUPC" pitchFamily="18" charset="-34"/>
              </a:rPr>
              <a:t> UAT Environment</a:t>
            </a:r>
            <a:endParaRPr kumimoji="0" lang="th-TH" sz="6000" b="1" i="0" u="none" strike="noStrike" kern="1200" cap="none" spc="0" normalizeH="0" baseline="0" noProof="0" dirty="0">
              <a:ln w="11430"/>
              <a:solidFill>
                <a:srgbClr val="FF0000"/>
              </a:solidFill>
              <a:effectLst>
                <a:glow rad="101600">
                  <a:srgbClr val="FFFF00">
                    <a:alpha val="40000"/>
                  </a:srgb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AngsanaUPC" pitchFamily="18" charset="-34"/>
              <a:ea typeface="+mj-ea"/>
              <a:cs typeface="AngsanaUPC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3569779"/>
            <a:ext cx="1440000" cy="173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048222"/>
            <a:ext cx="57340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95736" y="764704"/>
            <a:ext cx="4680520" cy="11521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6000" b="1" cap="all" dirty="0" smtClean="0">
                <a:ln w="9000" cmpd="sng">
                  <a:gradFill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3333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  <a:latin typeface="AngsanaUPC" pitchFamily="18" charset="-34"/>
                <a:ea typeface="+mj-ea"/>
                <a:cs typeface="AngsanaUPC" pitchFamily="18" charset="-34"/>
              </a:rPr>
              <a:t>ก า ร เ ข้ า สู่ ร ะ บ บ</a:t>
            </a:r>
            <a:endParaRPr kumimoji="0" lang="th-TH" sz="6000" b="1" i="0" u="none" strike="noStrike" kern="1200" cap="all" normalizeH="0" baseline="0" noProof="0" dirty="0" smtClean="0">
              <a:ln w="9000" cmpd="sng">
                <a:gradFill>
                  <a:gsLst>
                    <a:gs pos="0">
                      <a:srgbClr val="3399FF"/>
                    </a:gs>
                    <a:gs pos="16000">
                      <a:srgbClr val="00CCCC"/>
                    </a:gs>
                    <a:gs pos="47000">
                      <a:srgbClr val="9999FF"/>
                    </a:gs>
                    <a:gs pos="60001">
                      <a:srgbClr val="2E6792"/>
                    </a:gs>
                    <a:gs pos="71001">
                      <a:srgbClr val="3333CC"/>
                    </a:gs>
                    <a:gs pos="81000">
                      <a:srgbClr val="1170FF"/>
                    </a:gs>
                    <a:gs pos="100000">
                      <a:srgbClr val="006699"/>
                    </a:gs>
                  </a:gsLst>
                  <a:lin ang="5400000" scaled="0"/>
                </a:gradFill>
                <a:prstDash val="solid"/>
              </a:ln>
              <a:solidFill>
                <a:srgbClr val="3333CC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reflection blurRad="12700" stA="28000" endPos="45000" dist="1000" dir="5400000" sy="-100000" algn="bl" rotWithShape="0"/>
              </a:effectLst>
              <a:uLnTx/>
              <a:uFillTx/>
              <a:latin typeface="AngsanaUPC" pitchFamily="18" charset="-34"/>
              <a:ea typeface="+mj-ea"/>
              <a:cs typeface="AngsanaUPC" pitchFamily="18" charset="-3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004048" y="2192238"/>
            <a:ext cx="2232248" cy="19442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1.เลือกโปรแกรม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2.ระบบ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User :</a:t>
            </a:r>
          </a:p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3.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ระบุ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Password :</a:t>
            </a:r>
          </a:p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4.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คลิกปุ่ม </a:t>
            </a:r>
            <a:endParaRPr lang="th-TH" dirty="0">
              <a:latin typeface="AngsanaUPC" pitchFamily="18" charset="-34"/>
              <a:cs typeface="AngsanaUPC" pitchFamily="18" charset="-34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139952" y="2984326"/>
            <a:ext cx="720080" cy="93610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01972" y="3539687"/>
            <a:ext cx="3429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owchart: Process 10"/>
          <p:cNvSpPr>
            <a:spLocks/>
          </p:cNvSpPr>
          <p:nvPr/>
        </p:nvSpPr>
        <p:spPr>
          <a:xfrm>
            <a:off x="6460110" y="4836645"/>
            <a:ext cx="352800" cy="3528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268760"/>
            <a:ext cx="2754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AngsanaUPC" pitchFamily="18" charset="-34"/>
                <a:cs typeface="AngsanaUPC" pitchFamily="18" charset="-34"/>
              </a:rPr>
              <a:t>5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.คลิก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ปุ่ม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      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ที่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หน้า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Home</a:t>
            </a:r>
          </a:p>
          <a:p>
            <a:endParaRPr lang="th-TH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692696"/>
            <a:ext cx="4320000" cy="2254287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1340768"/>
            <a:ext cx="266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3212976"/>
            <a:ext cx="280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AngsanaUPC" pitchFamily="18" charset="-34"/>
                <a:cs typeface="AngsanaUPC" pitchFamily="18" charset="-34"/>
              </a:rPr>
              <a:t>6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.ค้นหา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เมนู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CP Requisition Entry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และ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Double Click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เพื่อทำการเปิด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PR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ใบขอซื้อ</a:t>
            </a:r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th-TH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976" y="3933056"/>
            <a:ext cx="4320000" cy="2264339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Flowchart: Process 9"/>
          <p:cNvSpPr>
            <a:spLocks/>
          </p:cNvSpPr>
          <p:nvPr/>
        </p:nvSpPr>
        <p:spPr>
          <a:xfrm>
            <a:off x="4367060" y="875484"/>
            <a:ext cx="144000" cy="144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Flowchart: Process 14"/>
          <p:cNvSpPr>
            <a:spLocks/>
          </p:cNvSpPr>
          <p:nvPr/>
        </p:nvSpPr>
        <p:spPr>
          <a:xfrm>
            <a:off x="4567786" y="4445540"/>
            <a:ext cx="720080" cy="288032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419872" y="4365104"/>
            <a:ext cx="792088" cy="144016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flipV="1">
            <a:off x="3419872" y="922368"/>
            <a:ext cx="792088" cy="576064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7932" y="1251917"/>
            <a:ext cx="57502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7.ไป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ที่ไอคอนรูปกระดาษ        คลิกลูกศรชี้ลง      ด้านข้าง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 </a:t>
            </a:r>
            <a:endParaRPr lang="th-TH" dirty="0" smtClean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เลือก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New  Requisition</a:t>
            </a:r>
          </a:p>
          <a:p>
            <a:endParaRPr lang="th-TH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 t="2663" b="5030"/>
          <a:stretch>
            <a:fillRect/>
          </a:stretch>
        </p:blipFill>
        <p:spPr bwMode="auto">
          <a:xfrm>
            <a:off x="2152858" y="2545432"/>
            <a:ext cx="5731510" cy="2971800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7205" y="1323925"/>
            <a:ext cx="25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6" name="AutoShape 2"/>
          <p:cNvSpPr>
            <a:spLocks noChangeArrowheads="1"/>
          </p:cNvSpPr>
          <p:nvPr/>
        </p:nvSpPr>
        <p:spPr bwMode="auto">
          <a:xfrm rot="10800000">
            <a:off x="5230436" y="1422074"/>
            <a:ext cx="144000" cy="144000"/>
          </a:xfrm>
          <a:prstGeom prst="triangle">
            <a:avLst>
              <a:gd name="adj" fmla="val 50000"/>
            </a:avLst>
          </a:prstGeom>
          <a:solidFill>
            <a:srgbClr val="548DD4"/>
          </a:solidFill>
          <a:ln w="127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Flowchart: Process 8"/>
          <p:cNvSpPr>
            <a:spLocks/>
          </p:cNvSpPr>
          <p:nvPr/>
        </p:nvSpPr>
        <p:spPr>
          <a:xfrm>
            <a:off x="2172413" y="2630088"/>
            <a:ext cx="676800" cy="36004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03648" y="2132856"/>
            <a:ext cx="648072" cy="648072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548680"/>
            <a:ext cx="271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AngsanaUPC" pitchFamily="18" charset="-34"/>
                <a:cs typeface="AngsanaUPC" pitchFamily="18" charset="-34"/>
              </a:rPr>
              <a:t>8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.ไป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ที่แถบเลือก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Summary</a:t>
            </a:r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 t="2663" b="5325"/>
          <a:stretch>
            <a:fillRect/>
          </a:stretch>
        </p:blipFill>
        <p:spPr bwMode="auto">
          <a:xfrm>
            <a:off x="1691680" y="1132213"/>
            <a:ext cx="5731510" cy="2962275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9973" y="4221088"/>
            <a:ext cx="51106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</a:t>
            </a:r>
            <a:r>
              <a:rPr lang="en-US" dirty="0" err="1" smtClean="0">
                <a:latin typeface="AngsanaUPC" pitchFamily="18" charset="-34"/>
                <a:cs typeface="AngsanaUPC" pitchFamily="18" charset="-34"/>
              </a:rPr>
              <a:t>Req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ID :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เลขลำดับที่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PR</a:t>
            </a:r>
          </a:p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-Request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Date :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ใส่วันที่เปิด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PR</a:t>
            </a:r>
          </a:p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-Name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: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ชื่อคนเปิด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PR</a:t>
            </a:r>
          </a:p>
          <a:p>
            <a:r>
              <a:rPr lang="en-US" dirty="0">
                <a:latin typeface="AngsanaUPC" pitchFamily="18" charset="-34"/>
                <a:cs typeface="AngsanaUPC" pitchFamily="18" charset="-34"/>
              </a:rPr>
              <a:t>-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Ship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To : Name :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ชื่อบริษัท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| Address :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ที่อยู่</a:t>
            </a:r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r>
              <a:rPr lang="en-US" dirty="0">
                <a:latin typeface="AngsanaUPC" pitchFamily="18" charset="-34"/>
                <a:cs typeface="AngsanaUPC" pitchFamily="18" charset="-34"/>
              </a:rPr>
              <a:t>-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Division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: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เลือกส่วนงานที่เปิด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PR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เช่น </a:t>
            </a:r>
            <a:r>
              <a:rPr lang="en-US" dirty="0" err="1">
                <a:latin typeface="AngsanaUPC" pitchFamily="18" charset="-34"/>
                <a:cs typeface="AngsanaUPC" pitchFamily="18" charset="-34"/>
              </a:rPr>
              <a:t>PRNbr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-PRS</a:t>
            </a:r>
          </a:p>
        </p:txBody>
      </p:sp>
      <p:pic>
        <p:nvPicPr>
          <p:cNvPr id="8" name="Picture 7"/>
          <p:cNvPicPr/>
          <p:nvPr/>
        </p:nvPicPr>
        <p:blipFill>
          <a:blip r:embed="rId4" cstate="print"/>
          <a:srcRect l="15231" t="11915" r="6651" b="52044"/>
          <a:stretch>
            <a:fillRect/>
          </a:stretch>
        </p:blipFill>
        <p:spPr bwMode="auto">
          <a:xfrm>
            <a:off x="4211960" y="4293096"/>
            <a:ext cx="4476750" cy="1162050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Flowchart: Process 8"/>
          <p:cNvSpPr>
            <a:spLocks/>
          </p:cNvSpPr>
          <p:nvPr/>
        </p:nvSpPr>
        <p:spPr>
          <a:xfrm>
            <a:off x="7154763" y="4662661"/>
            <a:ext cx="1440160" cy="504056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724128" y="4997274"/>
            <a:ext cx="1687988" cy="116803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/>
          <p:cNvSpPr>
            <a:spLocks/>
          </p:cNvSpPr>
          <p:nvPr/>
        </p:nvSpPr>
        <p:spPr>
          <a:xfrm>
            <a:off x="2606640" y="1412776"/>
            <a:ext cx="252000" cy="108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187624" y="1052736"/>
            <a:ext cx="1368152" cy="432048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/>
          <p:cNvSpPr>
            <a:spLocks/>
          </p:cNvSpPr>
          <p:nvPr/>
        </p:nvSpPr>
        <p:spPr>
          <a:xfrm>
            <a:off x="4355976" y="4502166"/>
            <a:ext cx="856800" cy="108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Flowchart: Process 19"/>
          <p:cNvSpPr>
            <a:spLocks/>
          </p:cNvSpPr>
          <p:nvPr/>
        </p:nvSpPr>
        <p:spPr>
          <a:xfrm>
            <a:off x="4390746" y="4682382"/>
            <a:ext cx="856800" cy="108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Flowchart: Process 20"/>
          <p:cNvSpPr>
            <a:spLocks/>
          </p:cNvSpPr>
          <p:nvPr/>
        </p:nvSpPr>
        <p:spPr>
          <a:xfrm>
            <a:off x="6046930" y="4683420"/>
            <a:ext cx="1008112" cy="108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Flowchart: Process 21"/>
          <p:cNvSpPr>
            <a:spLocks/>
          </p:cNvSpPr>
          <p:nvPr/>
        </p:nvSpPr>
        <p:spPr>
          <a:xfrm>
            <a:off x="4266583" y="4829234"/>
            <a:ext cx="1440160" cy="6192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203848" y="4509120"/>
            <a:ext cx="1107416" cy="37501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51920" y="4725145"/>
            <a:ext cx="504056" cy="144015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987824" y="4725144"/>
            <a:ext cx="3024336" cy="576064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004048" y="5229200"/>
            <a:ext cx="144016" cy="504056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321604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คลิกช่อง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 Department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: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รหัสแผนก /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หน่วยงาน  </a:t>
            </a:r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708920"/>
            <a:ext cx="3600000" cy="1427027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355976" y="747861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กดปุ่ม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Search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เลือก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หน่วยงานที่เกี่ยวข้อง และ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Double Click</a:t>
            </a: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456" y="1844824"/>
            <a:ext cx="4320000" cy="445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owchart: Process 5"/>
          <p:cNvSpPr>
            <a:spLocks/>
          </p:cNvSpPr>
          <p:nvPr/>
        </p:nvSpPr>
        <p:spPr>
          <a:xfrm>
            <a:off x="781551" y="2982899"/>
            <a:ext cx="774000" cy="1872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lowchart: Process 13"/>
          <p:cNvSpPr>
            <a:spLocks/>
          </p:cNvSpPr>
          <p:nvPr/>
        </p:nvSpPr>
        <p:spPr>
          <a:xfrm>
            <a:off x="7605256" y="2636912"/>
            <a:ext cx="799200" cy="1944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64288" y="1196752"/>
            <a:ext cx="720080" cy="1368152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>
            <a:off x="1089034" y="2106273"/>
            <a:ext cx="1133285" cy="504056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1124744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-Material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Type :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เลือกหมวดหมู่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PO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เช่น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POS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rcRect l="67297" t="17594" b="48389"/>
          <a:stretch>
            <a:fillRect/>
          </a:stretch>
        </p:blipFill>
        <p:spPr bwMode="auto">
          <a:xfrm>
            <a:off x="4572000" y="1916832"/>
            <a:ext cx="3420000" cy="1990206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64088" y="4509120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-Area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: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สาขา / สถานที่จัดส่ง เช่น </a:t>
            </a:r>
            <a:r>
              <a:rPr lang="en-US" dirty="0" err="1">
                <a:latin typeface="AngsanaUPC" pitchFamily="18" charset="-34"/>
                <a:cs typeface="AngsanaUPC" pitchFamily="18" charset="-34"/>
              </a:rPr>
              <a:t>Suree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Area</a:t>
            </a:r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rcRect l="67219" t="17787" b="59114"/>
          <a:stretch>
            <a:fillRect/>
          </a:stretch>
        </p:blipFill>
        <p:spPr bwMode="auto">
          <a:xfrm>
            <a:off x="1403647" y="4383869"/>
            <a:ext cx="3420000" cy="1349387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9" name="Curved Connector 8"/>
          <p:cNvCxnSpPr/>
          <p:nvPr/>
        </p:nvCxnSpPr>
        <p:spPr>
          <a:xfrm>
            <a:off x="2339752" y="1772816"/>
            <a:ext cx="2448272" cy="720080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/>
          <p:cNvSpPr>
            <a:spLocks/>
          </p:cNvSpPr>
          <p:nvPr/>
        </p:nvSpPr>
        <p:spPr>
          <a:xfrm>
            <a:off x="4860032" y="2420888"/>
            <a:ext cx="648000" cy="162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Flowchart: Process 19"/>
          <p:cNvSpPr>
            <a:spLocks/>
          </p:cNvSpPr>
          <p:nvPr/>
        </p:nvSpPr>
        <p:spPr>
          <a:xfrm>
            <a:off x="2010745" y="5099814"/>
            <a:ext cx="360000" cy="162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487536" y="4797152"/>
            <a:ext cx="2876552" cy="387336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0" y="621048"/>
            <a:ext cx="3600400" cy="32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-Shipping </a:t>
            </a:r>
            <a:r>
              <a:rPr lang="en-US" dirty="0">
                <a:latin typeface="AngsanaUPC" pitchFamily="18" charset="-34"/>
                <a:cs typeface="AngsanaUPC" pitchFamily="18" charset="-34"/>
              </a:rPr>
              <a:t>Point : </a:t>
            </a:r>
            <a:r>
              <a:rPr lang="th-TH" dirty="0">
                <a:latin typeface="AngsanaUPC" pitchFamily="18" charset="-34"/>
                <a:cs typeface="AngsanaUPC" pitchFamily="18" charset="-34"/>
              </a:rPr>
              <a:t>เลือกคลัง / หัวหน้าฝ่าย (แผนกของผู้รับ) </a:t>
            </a:r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r>
              <a:rPr lang="th-TH" dirty="0">
                <a:latin typeface="AngsanaUPC" pitchFamily="18" charset="-34"/>
                <a:cs typeface="AngsanaUPC" pitchFamily="18" charset="-34"/>
              </a:rPr>
              <a:t>เช่น ฝ่ายคลังสินค้าอาคาร 3 คุณโสภา - แผนกวิศวกรรมโครงสร้าง – คุณคำรณ อิน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สวัสดิ์</a:t>
            </a:r>
          </a:p>
          <a:p>
            <a:r>
              <a:rPr lang="th-TH" dirty="0" smtClean="0">
                <a:latin typeface="AngsanaUPC" pitchFamily="18" charset="-34"/>
                <a:cs typeface="AngsanaUPC" pitchFamily="18" charset="-34"/>
              </a:rPr>
              <a:t>-เสร็จแล้วกด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Save  </a:t>
            </a:r>
          </a:p>
          <a:p>
            <a:endParaRPr lang="th-TH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rcRect l="67141" t="17778" b="59106"/>
          <a:stretch>
            <a:fillRect/>
          </a:stretch>
        </p:blipFill>
        <p:spPr bwMode="auto">
          <a:xfrm>
            <a:off x="1367924" y="1196752"/>
            <a:ext cx="2700020" cy="1059815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4974" y="2903678"/>
            <a:ext cx="216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87624" y="3573136"/>
            <a:ext cx="6912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itchFamily="18" charset="-34"/>
                <a:cs typeface="AngsanaUPC" pitchFamily="18" charset="-34"/>
              </a:rPr>
              <a:t>-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ช่อง </a:t>
            </a:r>
            <a:r>
              <a:rPr lang="en-US" dirty="0" err="1" smtClean="0">
                <a:latin typeface="AngsanaUPC" pitchFamily="18" charset="-34"/>
                <a:cs typeface="AngsanaUPC" pitchFamily="18" charset="-34"/>
              </a:rPr>
              <a:t>Req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 ID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จะขึ้นเลขลำดับที่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 | -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ช่อง </a:t>
            </a:r>
            <a:r>
              <a:rPr lang="en-US" dirty="0" err="1" smtClean="0">
                <a:latin typeface="AngsanaUPC" pitchFamily="18" charset="-34"/>
                <a:cs typeface="AngsanaUPC" pitchFamily="18" charset="-34"/>
              </a:rPr>
              <a:t>Int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dirty="0" err="1" smtClean="0">
                <a:latin typeface="AngsanaUPC" pitchFamily="18" charset="-34"/>
                <a:cs typeface="AngsanaUPC" pitchFamily="18" charset="-34"/>
              </a:rPr>
              <a:t>Req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 ID : </a:t>
            </a:r>
            <a:r>
              <a:rPr lang="th-TH" dirty="0" smtClean="0">
                <a:latin typeface="AngsanaUPC" pitchFamily="18" charset="-34"/>
                <a:cs typeface="AngsanaUPC" pitchFamily="18" charset="-34"/>
              </a:rPr>
              <a:t>จะขึ้นเลข </a:t>
            </a:r>
            <a:r>
              <a:rPr lang="en-US" dirty="0" smtClean="0">
                <a:latin typeface="AngsanaUPC" pitchFamily="18" charset="-34"/>
                <a:cs typeface="AngsanaUPC" pitchFamily="18" charset="-34"/>
              </a:rPr>
              <a:t>PR</a:t>
            </a:r>
          </a:p>
          <a:p>
            <a:endParaRPr lang="en-US" dirty="0" smtClean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  <a:p>
            <a:endParaRPr lang="en-US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7" name="Picture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4495894"/>
            <a:ext cx="5731510" cy="1309370"/>
          </a:xfrm>
          <a:prstGeom prst="rect">
            <a:avLst/>
          </a:prstGeom>
          <a:noFill/>
          <a:ln w="1270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Flowchart: Process 7"/>
          <p:cNvSpPr>
            <a:spLocks/>
          </p:cNvSpPr>
          <p:nvPr/>
        </p:nvSpPr>
        <p:spPr>
          <a:xfrm>
            <a:off x="1600249" y="1912657"/>
            <a:ext cx="540000" cy="1620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63837" y="910727"/>
            <a:ext cx="2397530" cy="997479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Process 10"/>
          <p:cNvSpPr>
            <a:spLocks/>
          </p:cNvSpPr>
          <p:nvPr/>
        </p:nvSpPr>
        <p:spPr>
          <a:xfrm>
            <a:off x="2149128" y="4639910"/>
            <a:ext cx="1044000" cy="1476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Flowchart: Process 11"/>
          <p:cNvSpPr>
            <a:spLocks/>
          </p:cNvSpPr>
          <p:nvPr/>
        </p:nvSpPr>
        <p:spPr>
          <a:xfrm>
            <a:off x="5520804" y="5021853"/>
            <a:ext cx="1008000" cy="1476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7" name="Curved Connector 16"/>
          <p:cNvCxnSpPr/>
          <p:nvPr/>
        </p:nvCxnSpPr>
        <p:spPr>
          <a:xfrm rot="16200000" flipH="1">
            <a:off x="1661854" y="4250914"/>
            <a:ext cx="720080" cy="216024"/>
          </a:xfrm>
          <a:prstGeom prst="curvedConnector3">
            <a:avLst>
              <a:gd name="adj1" fmla="val 99765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16200000" flipH="1">
            <a:off x="4814761" y="4410375"/>
            <a:ext cx="1080120" cy="269498"/>
          </a:xfrm>
          <a:prstGeom prst="curvedConnector3">
            <a:avLst>
              <a:gd name="adj1" fmla="val 100337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593</Words>
  <Application>Microsoft Office PowerPoint</Application>
  <PresentationFormat>On-screen Show (4:3)</PresentationFormat>
  <Paragraphs>158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Angsana New</vt:lpstr>
      <vt:lpstr>AngsanaUPC</vt:lpstr>
      <vt:lpstr>Arial</vt:lpstr>
      <vt:lpstr>Calibri</vt:lpstr>
      <vt:lpstr>Cordia New</vt:lpstr>
      <vt:lpstr>Office Theme</vt:lpstr>
      <vt:lpstr>การสร้างข้อมูล Fiscal Calendar/Year/Period สำหรับ การเปิด PR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ENGINEER12</dc:creator>
  <cp:lastModifiedBy>Pornpan Pakdeekum</cp:lastModifiedBy>
  <cp:revision>91</cp:revision>
  <dcterms:created xsi:type="dcterms:W3CDTF">2024-08-02T08:59:16Z</dcterms:created>
  <dcterms:modified xsi:type="dcterms:W3CDTF">2025-10-18T06:58:01Z</dcterms:modified>
</cp:coreProperties>
</file>